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6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10693400" cx="7556500"/>
  <p:notesSz cx="7556500" cy="10693400"/>
  <p:embeddedFontLst>
    <p:embeddedFont>
      <p:font typeface="Raleway"/>
      <p:regular r:id="rId15"/>
      <p:bold r:id="rId16"/>
      <p:italic r:id="rId17"/>
      <p:boldItalic r:id="rId18"/>
    </p:embeddedFont>
    <p:embeddedFont>
      <p:font typeface="Raleway Thin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alewayThin-bold.fntdata"/><Relationship Id="rId11" Type="http://schemas.openxmlformats.org/officeDocument/2006/relationships/slide" Target="slides/slide6.xml"/><Relationship Id="rId22" Type="http://schemas.openxmlformats.org/officeDocument/2006/relationships/font" Target="fonts/RalewayThin-boldItalic.fntdata"/><Relationship Id="rId10" Type="http://schemas.openxmlformats.org/officeDocument/2006/relationships/slide" Target="slides/slide5.xml"/><Relationship Id="rId21" Type="http://schemas.openxmlformats.org/officeDocument/2006/relationships/font" Target="fonts/RalewayThin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aleway-regular.fntdata"/><Relationship Id="rId14" Type="http://schemas.openxmlformats.org/officeDocument/2006/relationships/slide" Target="slides/slide9.xml"/><Relationship Id="rId17" Type="http://schemas.openxmlformats.org/officeDocument/2006/relationships/font" Target="fonts/Raleway-italic.fntdata"/><Relationship Id="rId16" Type="http://schemas.openxmlformats.org/officeDocument/2006/relationships/font" Target="fonts/Raleway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RalewayThin-regular.fntdata"/><Relationship Id="rId6" Type="http://schemas.openxmlformats.org/officeDocument/2006/relationships/slide" Target="slides/slide1.xml"/><Relationship Id="rId18" Type="http://schemas.openxmlformats.org/officeDocument/2006/relationships/font" Target="fonts/Raleway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275013" cy="536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4279900" y="0"/>
            <a:ext cx="3275013" cy="536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503488" y="1336675"/>
            <a:ext cx="2549525" cy="36083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55650" y="5146675"/>
            <a:ext cx="6045200" cy="4210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10156825"/>
            <a:ext cx="3275013" cy="5365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279900" y="10156825"/>
            <a:ext cx="3275013" cy="5365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:notes"/>
          <p:cNvSpPr txBox="1"/>
          <p:nvPr>
            <p:ph idx="1" type="body"/>
          </p:nvPr>
        </p:nvSpPr>
        <p:spPr>
          <a:xfrm>
            <a:off x="755650" y="5146675"/>
            <a:ext cx="6045200" cy="4210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5" name="Google Shape;65;p1:notes"/>
          <p:cNvSpPr/>
          <p:nvPr>
            <p:ph idx="2" type="sldImg"/>
          </p:nvPr>
        </p:nvSpPr>
        <p:spPr>
          <a:xfrm>
            <a:off x="2503488" y="1336675"/>
            <a:ext cx="2549525" cy="36083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f1bdca8f7a_0_0:notes"/>
          <p:cNvSpPr/>
          <p:nvPr>
            <p:ph idx="2" type="sldImg"/>
          </p:nvPr>
        </p:nvSpPr>
        <p:spPr>
          <a:xfrm>
            <a:off x="2503488" y="1336675"/>
            <a:ext cx="2549400" cy="3608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f1bdca8f7a_0_0:notes"/>
          <p:cNvSpPr txBox="1"/>
          <p:nvPr>
            <p:ph idx="1" type="body"/>
          </p:nvPr>
        </p:nvSpPr>
        <p:spPr>
          <a:xfrm>
            <a:off x="755650" y="5146675"/>
            <a:ext cx="6045300" cy="4209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gf1bdca8f7a_0_0:notes"/>
          <p:cNvSpPr txBox="1"/>
          <p:nvPr>
            <p:ph idx="12" type="sldNum"/>
          </p:nvPr>
        </p:nvSpPr>
        <p:spPr>
          <a:xfrm>
            <a:off x="4279900" y="10156825"/>
            <a:ext cx="3275100" cy="536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f1bdca8f7a_0_6:notes"/>
          <p:cNvSpPr/>
          <p:nvPr>
            <p:ph idx="2" type="sldImg"/>
          </p:nvPr>
        </p:nvSpPr>
        <p:spPr>
          <a:xfrm>
            <a:off x="2503488" y="1336675"/>
            <a:ext cx="2549400" cy="3608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f1bdca8f7a_0_6:notes"/>
          <p:cNvSpPr txBox="1"/>
          <p:nvPr>
            <p:ph idx="1" type="body"/>
          </p:nvPr>
        </p:nvSpPr>
        <p:spPr>
          <a:xfrm>
            <a:off x="755650" y="5146675"/>
            <a:ext cx="6045300" cy="4209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gf1bdca8f7a_0_6:notes"/>
          <p:cNvSpPr txBox="1"/>
          <p:nvPr>
            <p:ph idx="12" type="sldNum"/>
          </p:nvPr>
        </p:nvSpPr>
        <p:spPr>
          <a:xfrm>
            <a:off x="4279900" y="10156825"/>
            <a:ext cx="3275100" cy="536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f1bdca8f7a_0_12:notes"/>
          <p:cNvSpPr/>
          <p:nvPr>
            <p:ph idx="2" type="sldImg"/>
          </p:nvPr>
        </p:nvSpPr>
        <p:spPr>
          <a:xfrm>
            <a:off x="2503488" y="1336675"/>
            <a:ext cx="2549400" cy="3608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f1bdca8f7a_0_12:notes"/>
          <p:cNvSpPr txBox="1"/>
          <p:nvPr>
            <p:ph idx="1" type="body"/>
          </p:nvPr>
        </p:nvSpPr>
        <p:spPr>
          <a:xfrm>
            <a:off x="755650" y="5146675"/>
            <a:ext cx="6045300" cy="4209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gf1bdca8f7a_0_12:notes"/>
          <p:cNvSpPr txBox="1"/>
          <p:nvPr>
            <p:ph idx="12" type="sldNum"/>
          </p:nvPr>
        </p:nvSpPr>
        <p:spPr>
          <a:xfrm>
            <a:off x="4279900" y="10156825"/>
            <a:ext cx="3275100" cy="536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f1bdca8f7a_0_18:notes"/>
          <p:cNvSpPr/>
          <p:nvPr>
            <p:ph idx="2" type="sldImg"/>
          </p:nvPr>
        </p:nvSpPr>
        <p:spPr>
          <a:xfrm>
            <a:off x="2503488" y="1336675"/>
            <a:ext cx="2549400" cy="3608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f1bdca8f7a_0_18:notes"/>
          <p:cNvSpPr txBox="1"/>
          <p:nvPr>
            <p:ph idx="1" type="body"/>
          </p:nvPr>
        </p:nvSpPr>
        <p:spPr>
          <a:xfrm>
            <a:off x="755650" y="5146675"/>
            <a:ext cx="6045300" cy="4209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gf1bdca8f7a_0_18:notes"/>
          <p:cNvSpPr txBox="1"/>
          <p:nvPr>
            <p:ph idx="12" type="sldNum"/>
          </p:nvPr>
        </p:nvSpPr>
        <p:spPr>
          <a:xfrm>
            <a:off x="4279900" y="10156825"/>
            <a:ext cx="3275100" cy="536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f1bdca8f7a_0_24:notes"/>
          <p:cNvSpPr/>
          <p:nvPr>
            <p:ph idx="2" type="sldImg"/>
          </p:nvPr>
        </p:nvSpPr>
        <p:spPr>
          <a:xfrm>
            <a:off x="2503488" y="1336675"/>
            <a:ext cx="2549400" cy="3608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f1bdca8f7a_0_24:notes"/>
          <p:cNvSpPr txBox="1"/>
          <p:nvPr>
            <p:ph idx="1" type="body"/>
          </p:nvPr>
        </p:nvSpPr>
        <p:spPr>
          <a:xfrm>
            <a:off x="755650" y="5146675"/>
            <a:ext cx="6045300" cy="4209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gf1bdca8f7a_0_24:notes"/>
          <p:cNvSpPr txBox="1"/>
          <p:nvPr>
            <p:ph idx="12" type="sldNum"/>
          </p:nvPr>
        </p:nvSpPr>
        <p:spPr>
          <a:xfrm>
            <a:off x="4279900" y="10156825"/>
            <a:ext cx="3275100" cy="536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f1bdca8f7a_0_30:notes"/>
          <p:cNvSpPr/>
          <p:nvPr>
            <p:ph idx="2" type="sldImg"/>
          </p:nvPr>
        </p:nvSpPr>
        <p:spPr>
          <a:xfrm>
            <a:off x="2503488" y="1336675"/>
            <a:ext cx="2549400" cy="3608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f1bdca8f7a_0_30:notes"/>
          <p:cNvSpPr txBox="1"/>
          <p:nvPr>
            <p:ph idx="1" type="body"/>
          </p:nvPr>
        </p:nvSpPr>
        <p:spPr>
          <a:xfrm>
            <a:off x="755650" y="5146675"/>
            <a:ext cx="6045300" cy="4209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gf1bdca8f7a_0_30:notes"/>
          <p:cNvSpPr txBox="1"/>
          <p:nvPr>
            <p:ph idx="12" type="sldNum"/>
          </p:nvPr>
        </p:nvSpPr>
        <p:spPr>
          <a:xfrm>
            <a:off x="4279900" y="10156825"/>
            <a:ext cx="3275100" cy="536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f1bdca8f7a_0_36:notes"/>
          <p:cNvSpPr/>
          <p:nvPr>
            <p:ph idx="2" type="sldImg"/>
          </p:nvPr>
        </p:nvSpPr>
        <p:spPr>
          <a:xfrm>
            <a:off x="2503488" y="1336675"/>
            <a:ext cx="2549400" cy="3608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f1bdca8f7a_0_36:notes"/>
          <p:cNvSpPr txBox="1"/>
          <p:nvPr>
            <p:ph idx="1" type="body"/>
          </p:nvPr>
        </p:nvSpPr>
        <p:spPr>
          <a:xfrm>
            <a:off x="755650" y="5146675"/>
            <a:ext cx="6045300" cy="4209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gf1bdca8f7a_0_36:notes"/>
          <p:cNvSpPr txBox="1"/>
          <p:nvPr>
            <p:ph idx="12" type="sldNum"/>
          </p:nvPr>
        </p:nvSpPr>
        <p:spPr>
          <a:xfrm>
            <a:off x="4279900" y="10156825"/>
            <a:ext cx="3275100" cy="536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f1bdca8f7a_0_42:notes"/>
          <p:cNvSpPr/>
          <p:nvPr>
            <p:ph idx="2" type="sldImg"/>
          </p:nvPr>
        </p:nvSpPr>
        <p:spPr>
          <a:xfrm>
            <a:off x="2503488" y="1336675"/>
            <a:ext cx="2549400" cy="3608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f1bdca8f7a_0_42:notes"/>
          <p:cNvSpPr txBox="1"/>
          <p:nvPr>
            <p:ph idx="1" type="body"/>
          </p:nvPr>
        </p:nvSpPr>
        <p:spPr>
          <a:xfrm>
            <a:off x="755650" y="5146675"/>
            <a:ext cx="6045300" cy="4209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gf1bdca8f7a_0_42:notes"/>
          <p:cNvSpPr txBox="1"/>
          <p:nvPr>
            <p:ph idx="12" type="sldNum"/>
          </p:nvPr>
        </p:nvSpPr>
        <p:spPr>
          <a:xfrm>
            <a:off x="4279900" y="10156825"/>
            <a:ext cx="3275100" cy="536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showMasterSp="0" type="obj">
  <p:cSld name="OBJECT">
    <p:bg>
      <p:bgPr>
        <a:solidFill>
          <a:srgbClr val="E6197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/>
          <p:nvPr>
            <p:ph type="title"/>
          </p:nvPr>
        </p:nvSpPr>
        <p:spPr>
          <a:xfrm>
            <a:off x="746414" y="2706437"/>
            <a:ext cx="6070020" cy="139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000">
                <a:solidFill>
                  <a:srgbClr val="747474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1" type="ftr"/>
          </p:nvPr>
        </p:nvSpPr>
        <p:spPr>
          <a:xfrm>
            <a:off x="444500" y="10232557"/>
            <a:ext cx="1434464" cy="1739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>
                <a:solidFill>
                  <a:srgbClr val="58595B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0" type="dt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21" name="Google Shape;21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445252" y="357257"/>
            <a:ext cx="1758950" cy="43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showMasterSp="0">
  <p:cSld name="1_Title Only">
    <p:bg>
      <p:bgPr>
        <a:solidFill>
          <a:srgbClr val="FFE500"/>
        </a:solid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 txBox="1"/>
          <p:nvPr>
            <p:ph type="title"/>
          </p:nvPr>
        </p:nvSpPr>
        <p:spPr>
          <a:xfrm>
            <a:off x="746414" y="2706437"/>
            <a:ext cx="6070020" cy="139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000">
                <a:solidFill>
                  <a:srgbClr val="747474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1" type="ftr"/>
          </p:nvPr>
        </p:nvSpPr>
        <p:spPr>
          <a:xfrm>
            <a:off x="444500" y="10232557"/>
            <a:ext cx="1434464" cy="1739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>
                <a:solidFill>
                  <a:srgbClr val="58595B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0" type="dt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descr="Radius logo   Description automatically generated" id="27" name="Google Shape;27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445252" y="357257"/>
            <a:ext cx="1758950" cy="43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showMasterSp="0">
  <p:cSld name="1_Title Only 2">
    <p:bg>
      <p:bgPr>
        <a:solidFill>
          <a:srgbClr val="143D73"/>
        </a:solidFill>
      </p:bgPr>
    </p:bg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/>
          <p:nvPr>
            <p:ph type="title"/>
          </p:nvPr>
        </p:nvSpPr>
        <p:spPr>
          <a:xfrm>
            <a:off x="746414" y="2706437"/>
            <a:ext cx="6070020" cy="139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000">
                <a:solidFill>
                  <a:srgbClr val="747474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1" type="ftr"/>
          </p:nvPr>
        </p:nvSpPr>
        <p:spPr>
          <a:xfrm>
            <a:off x="444500" y="10232557"/>
            <a:ext cx="1434464" cy="1739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>
                <a:solidFill>
                  <a:srgbClr val="58595B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0" type="dt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33" name="Google Shape;33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445252" y="357257"/>
            <a:ext cx="1758950" cy="43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showMasterSp="0">
  <p:cSld name="1_Title Only 3">
    <p:bg>
      <p:bgPr>
        <a:solidFill>
          <a:srgbClr val="7F7F7F"/>
        </a:solidFill>
      </p:bgPr>
    </p:bg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/>
          <p:nvPr>
            <p:ph type="title"/>
          </p:nvPr>
        </p:nvSpPr>
        <p:spPr>
          <a:xfrm>
            <a:off x="746414" y="2706437"/>
            <a:ext cx="6070020" cy="139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000">
                <a:solidFill>
                  <a:srgbClr val="747474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1" type="ftr"/>
          </p:nvPr>
        </p:nvSpPr>
        <p:spPr>
          <a:xfrm>
            <a:off x="444500" y="10232557"/>
            <a:ext cx="1434464" cy="1739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>
                <a:solidFill>
                  <a:srgbClr val="58595B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2" type="sldNum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39" name="Google Shape;39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445252" y="357257"/>
            <a:ext cx="1758950" cy="43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subTitle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44500" y="10232557"/>
            <a:ext cx="1434464" cy="1739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>
                <a:solidFill>
                  <a:srgbClr val="58595B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0" type="dt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746414" y="2706437"/>
            <a:ext cx="6070020" cy="139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000">
                <a:solidFill>
                  <a:srgbClr val="747474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1" type="ftr"/>
          </p:nvPr>
        </p:nvSpPr>
        <p:spPr>
          <a:xfrm>
            <a:off x="444500" y="10232557"/>
            <a:ext cx="1434464" cy="1739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>
                <a:solidFill>
                  <a:srgbClr val="58595B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7"/>
          <p:cNvSpPr txBox="1"/>
          <p:nvPr>
            <p:ph idx="10" type="dt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2" type="sldNum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8"/>
          <p:cNvSpPr txBox="1"/>
          <p:nvPr>
            <p:ph type="title"/>
          </p:nvPr>
        </p:nvSpPr>
        <p:spPr>
          <a:xfrm>
            <a:off x="746414" y="2706437"/>
            <a:ext cx="6070020" cy="139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000">
                <a:solidFill>
                  <a:srgbClr val="747474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" type="body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2" type="body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444500" y="10232557"/>
            <a:ext cx="1434464" cy="1739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>
                <a:solidFill>
                  <a:srgbClr val="58595B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0" type="dt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 txBox="1"/>
          <p:nvPr>
            <p:ph idx="11" type="ftr"/>
          </p:nvPr>
        </p:nvSpPr>
        <p:spPr>
          <a:xfrm>
            <a:off x="444500" y="10232557"/>
            <a:ext cx="1434464" cy="1739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>
                <a:solidFill>
                  <a:srgbClr val="58595B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0" type="dt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9"/>
          <p:cNvSpPr txBox="1"/>
          <p:nvPr>
            <p:ph idx="12" type="sldNum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0" Type="http://schemas.openxmlformats.org/officeDocument/2006/relationships/theme" Target="../theme/theme1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746414" y="2706437"/>
            <a:ext cx="6070020" cy="139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000" u="none" cap="none" strike="noStrike">
                <a:solidFill>
                  <a:srgbClr val="747474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1" type="ftr"/>
          </p:nvPr>
        </p:nvSpPr>
        <p:spPr>
          <a:xfrm>
            <a:off x="444500" y="10232557"/>
            <a:ext cx="1434464" cy="1739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00" u="none" cap="none" strike="noStrike">
                <a:solidFill>
                  <a:srgbClr val="58595B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0" type="dt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descr="Radius logo   Description automatically generated" id="15" name="Google Shape;15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5445252" y="357257"/>
            <a:ext cx="1758950" cy="4318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E71D75"/>
            </a:gs>
            <a:gs pos="100000">
              <a:srgbClr val="193D71"/>
            </a:gs>
          </a:gsLst>
          <a:lin ang="10800025" scaled="0"/>
        </a:gra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type="title"/>
          </p:nvPr>
        </p:nvSpPr>
        <p:spPr>
          <a:xfrm>
            <a:off x="746414" y="3012633"/>
            <a:ext cx="6070020" cy="5052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noAutofit/>
          </a:bodyPr>
          <a:lstStyle/>
          <a:p>
            <a:pPr indent="0" lvl="0" marL="41275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3200">
                <a:solidFill>
                  <a:srgbClr val="FFE500"/>
                </a:solidFill>
                <a:latin typeface="Raleway"/>
                <a:ea typeface="Raleway"/>
                <a:cs typeface="Raleway"/>
                <a:sym typeface="Raleway"/>
              </a:rPr>
              <a:t>EDI Champions</a:t>
            </a:r>
            <a:endParaRPr sz="3200">
              <a:solidFill>
                <a:srgbClr val="FFE5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41275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3200">
                <a:solidFill>
                  <a:srgbClr val="FFE500"/>
                </a:solidFill>
                <a:latin typeface="Raleway"/>
                <a:ea typeface="Raleway"/>
                <a:cs typeface="Raleway"/>
                <a:sym typeface="Raleway"/>
              </a:rPr>
              <a:t>Workbook</a:t>
            </a:r>
            <a:endParaRPr sz="3200">
              <a:solidFill>
                <a:srgbClr val="FFE5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41275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2400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68" name="Google Shape;68;p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6425" y="664325"/>
            <a:ext cx="2060851" cy="20608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1"/>
          <p:cNvSpPr txBox="1"/>
          <p:nvPr>
            <p:ph idx="1" type="body"/>
          </p:nvPr>
        </p:nvSpPr>
        <p:spPr>
          <a:xfrm>
            <a:off x="378150" y="1251149"/>
            <a:ext cx="6806700" cy="8265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aleway"/>
                <a:ea typeface="Raleway"/>
                <a:cs typeface="Raleway"/>
                <a:sym typeface="Raleway"/>
              </a:rPr>
              <a:t>Why does EDI matter to you?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aleway"/>
                <a:ea typeface="Raleway"/>
                <a:cs typeface="Raleway"/>
                <a:sym typeface="Raleway"/>
              </a:rPr>
              <a:t>Why does EDI matter to your organisation?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" type="body"/>
          </p:nvPr>
        </p:nvSpPr>
        <p:spPr>
          <a:xfrm>
            <a:off x="378150" y="1231600"/>
            <a:ext cx="6806700" cy="8285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aleway"/>
                <a:ea typeface="Raleway"/>
                <a:cs typeface="Raleway"/>
                <a:sym typeface="Raleway"/>
              </a:rPr>
              <a:t>How do you define: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en-GB">
                <a:latin typeface="Raleway"/>
                <a:ea typeface="Raleway"/>
                <a:cs typeface="Raleway"/>
                <a:sym typeface="Raleway"/>
              </a:rPr>
            </a:br>
            <a:r>
              <a:rPr lang="en-GB">
                <a:latin typeface="Raleway"/>
                <a:ea typeface="Raleway"/>
                <a:cs typeface="Raleway"/>
                <a:sym typeface="Raleway"/>
              </a:rPr>
              <a:t>Equality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aleway"/>
                <a:ea typeface="Raleway"/>
                <a:cs typeface="Raleway"/>
                <a:sym typeface="Raleway"/>
              </a:rPr>
              <a:t>Diversity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aleway"/>
                <a:ea typeface="Raleway"/>
                <a:cs typeface="Raleway"/>
                <a:sym typeface="Raleway"/>
              </a:rPr>
              <a:t>Inclusion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aleway"/>
                <a:ea typeface="Raleway"/>
                <a:cs typeface="Raleway"/>
                <a:sym typeface="Raleway"/>
              </a:rPr>
              <a:t>Any other terms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aleway"/>
                <a:ea typeface="Raleway"/>
                <a:cs typeface="Raleway"/>
                <a:sym typeface="Raleway"/>
              </a:rPr>
              <a:t>Does your organisation define anything differently? (try to understand why, if this is the case)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idx="1" type="body"/>
          </p:nvPr>
        </p:nvSpPr>
        <p:spPr>
          <a:xfrm>
            <a:off x="378025" y="1153399"/>
            <a:ext cx="6806700" cy="8070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aleway"/>
                <a:ea typeface="Raleway"/>
                <a:cs typeface="Raleway"/>
                <a:sym typeface="Raleway"/>
              </a:rPr>
              <a:t>Which characteristics does your organisation make some kind of provision for, and how? (e.g. statement of equality, ethnicity network, pride event, equal parental leave)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aleway"/>
                <a:ea typeface="Raleway"/>
                <a:cs typeface="Raleway"/>
                <a:sym typeface="Raleway"/>
              </a:rPr>
              <a:t>What examples of intersectionality have you seen in your own life/work, and how might this </a:t>
            </a:r>
            <a:r>
              <a:rPr lang="en-GB">
                <a:latin typeface="Raleway"/>
                <a:ea typeface="Raleway"/>
                <a:cs typeface="Raleway"/>
                <a:sym typeface="Raleway"/>
              </a:rPr>
              <a:t>inform</a:t>
            </a:r>
            <a:r>
              <a:rPr lang="en-GB">
                <a:latin typeface="Raleway"/>
                <a:ea typeface="Raleway"/>
                <a:cs typeface="Raleway"/>
                <a:sym typeface="Raleway"/>
              </a:rPr>
              <a:t> part of your personal narrative? 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378150" y="1309799"/>
            <a:ext cx="6806700" cy="8207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aleway"/>
                <a:ea typeface="Raleway"/>
                <a:cs typeface="Raleway"/>
                <a:sym typeface="Raleway"/>
              </a:rPr>
              <a:t>What workplace micro-aggressions have you witnessed, and how have they been dealt with?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>
            <p:ph idx="1" type="body"/>
          </p:nvPr>
        </p:nvSpPr>
        <p:spPr>
          <a:xfrm>
            <a:off x="378150" y="1192499"/>
            <a:ext cx="6806700" cy="8324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aleway"/>
                <a:ea typeface="Raleway"/>
                <a:cs typeface="Raleway"/>
                <a:sym typeface="Raleway"/>
              </a:rPr>
              <a:t>Which of the cases of EDI resonate with you, and your organisation?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aleway"/>
                <a:ea typeface="Raleway"/>
                <a:cs typeface="Raleway"/>
                <a:sym typeface="Raleway"/>
              </a:rPr>
              <a:t>Moral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aleway"/>
                <a:ea typeface="Raleway"/>
                <a:cs typeface="Raleway"/>
                <a:sym typeface="Raleway"/>
              </a:rPr>
              <a:t>Legal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aleway"/>
                <a:ea typeface="Raleway"/>
                <a:cs typeface="Raleway"/>
                <a:sym typeface="Raleway"/>
              </a:rPr>
              <a:t>Business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aleway"/>
                <a:ea typeface="Raleway"/>
                <a:cs typeface="Raleway"/>
                <a:sym typeface="Raleway"/>
              </a:rPr>
              <a:t>Where can value be added?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idx="1" type="body"/>
          </p:nvPr>
        </p:nvSpPr>
        <p:spPr>
          <a:xfrm>
            <a:off x="378025" y="1133850"/>
            <a:ext cx="6806700" cy="8090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Think now about how your organisation’s strategy is enhanced by your EDI strategy. You may want to sketch this out with the concentric circle approach.</a:t>
            </a:r>
            <a:endParaRPr sz="16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How do you plan to embed it through:</a:t>
            </a:r>
            <a:endParaRPr sz="16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Policy and process</a:t>
            </a:r>
            <a:endParaRPr sz="16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Cultural change</a:t>
            </a:r>
            <a:endParaRPr sz="16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Strategic communications</a:t>
            </a:r>
            <a:endParaRPr sz="16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/>
          <p:nvPr>
            <p:ph idx="1" type="body"/>
          </p:nvPr>
        </p:nvSpPr>
        <p:spPr>
          <a:xfrm>
            <a:off x="378150" y="1309799"/>
            <a:ext cx="6806700" cy="8207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aleway"/>
                <a:ea typeface="Raleway"/>
                <a:cs typeface="Raleway"/>
                <a:sym typeface="Raleway"/>
              </a:rPr>
              <a:t>What will EDI look like in practice in these areas?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rgbClr val="E71D75"/>
              </a:buClr>
              <a:buSzPts val="1600"/>
              <a:buFont typeface="Raleway"/>
              <a:buChar char="•"/>
            </a:pPr>
            <a:r>
              <a:rPr lang="en-GB" sz="1600">
                <a:solidFill>
                  <a:srgbClr val="595959"/>
                </a:solidFill>
                <a:latin typeface="Raleway"/>
                <a:ea typeface="Raleway"/>
                <a:cs typeface="Raleway"/>
                <a:sym typeface="Raleway"/>
              </a:rPr>
              <a:t>Gap analysis</a:t>
            </a:r>
            <a:endParaRPr sz="1600">
              <a:solidFill>
                <a:srgbClr val="595959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595959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595959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rgbClr val="E71D75"/>
              </a:buClr>
              <a:buSzPts val="1600"/>
              <a:buFont typeface="Raleway"/>
              <a:buChar char="•"/>
            </a:pPr>
            <a:r>
              <a:rPr lang="en-GB" sz="1600">
                <a:solidFill>
                  <a:srgbClr val="595959"/>
                </a:solidFill>
                <a:latin typeface="Raleway"/>
                <a:ea typeface="Raleway"/>
                <a:cs typeface="Raleway"/>
                <a:sym typeface="Raleway"/>
              </a:rPr>
              <a:t>Stakeholder mapping</a:t>
            </a:r>
            <a:endParaRPr sz="1600">
              <a:solidFill>
                <a:srgbClr val="595959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595959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595959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rgbClr val="E71D75"/>
              </a:buClr>
              <a:buSzPts val="1600"/>
              <a:buFont typeface="Raleway"/>
              <a:buChar char="•"/>
            </a:pPr>
            <a:r>
              <a:rPr lang="en-GB" sz="1600">
                <a:solidFill>
                  <a:srgbClr val="595959"/>
                </a:solidFill>
                <a:latin typeface="Raleway"/>
                <a:ea typeface="Raleway"/>
                <a:cs typeface="Raleway"/>
                <a:sym typeface="Raleway"/>
              </a:rPr>
              <a:t>What does good look like?</a:t>
            </a:r>
            <a:endParaRPr sz="1600">
              <a:solidFill>
                <a:srgbClr val="595959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595959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595959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rgbClr val="E71D75"/>
              </a:buClr>
              <a:buSzPts val="1600"/>
              <a:buFont typeface="Raleway"/>
              <a:buChar char="•"/>
            </a:pPr>
            <a:r>
              <a:rPr lang="en-GB" sz="1600">
                <a:solidFill>
                  <a:srgbClr val="595959"/>
                </a:solidFill>
                <a:latin typeface="Raleway"/>
                <a:ea typeface="Raleway"/>
                <a:cs typeface="Raleway"/>
                <a:sym typeface="Raleway"/>
              </a:rPr>
              <a:t>Define actions</a:t>
            </a:r>
            <a:endParaRPr sz="1600">
              <a:solidFill>
                <a:srgbClr val="595959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595959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595959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rgbClr val="E71D75"/>
              </a:buClr>
              <a:buSzPts val="1600"/>
              <a:buFont typeface="Raleway"/>
              <a:buChar char="•"/>
            </a:pPr>
            <a:r>
              <a:rPr lang="en-GB" sz="1600">
                <a:solidFill>
                  <a:srgbClr val="595959"/>
                </a:solidFill>
                <a:latin typeface="Raleway"/>
                <a:ea typeface="Raleway"/>
                <a:cs typeface="Raleway"/>
                <a:sym typeface="Raleway"/>
              </a:rPr>
              <a:t>Key messaging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/>
          <p:nvPr>
            <p:ph idx="1" type="body"/>
          </p:nvPr>
        </p:nvSpPr>
        <p:spPr>
          <a:xfrm>
            <a:off x="378150" y="1153400"/>
            <a:ext cx="6806700" cy="8363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aleway"/>
                <a:ea typeface="Raleway"/>
                <a:cs typeface="Raleway"/>
                <a:sym typeface="Raleway"/>
              </a:rPr>
              <a:t>How will you measure success?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E71D75"/>
              </a:buClr>
              <a:buSzPts val="1400"/>
              <a:buFont typeface="Raleway"/>
              <a:buChar char="•"/>
            </a:pPr>
            <a:r>
              <a:rPr lang="en-GB" sz="1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Overall representation (demographics) </a:t>
            </a:r>
            <a:endParaRPr sz="14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E71D75"/>
              </a:buClr>
              <a:buSzPts val="1400"/>
              <a:buFont typeface="Raleway"/>
              <a:buChar char="•"/>
            </a:pPr>
            <a:r>
              <a:rPr lang="en-GB" sz="1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Flow into the organisations (recruitment)</a:t>
            </a:r>
            <a:endParaRPr sz="14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E71D75"/>
              </a:buClr>
              <a:buSzPts val="1400"/>
              <a:buFont typeface="Raleway"/>
              <a:buChar char="•"/>
            </a:pPr>
            <a:r>
              <a:rPr lang="en-GB" sz="1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Flow up the organisation (progression)</a:t>
            </a:r>
            <a:endParaRPr sz="14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E71D75"/>
              </a:buClr>
              <a:buSzPts val="1400"/>
              <a:buFont typeface="Raleway"/>
              <a:buChar char="•"/>
            </a:pPr>
            <a:r>
              <a:rPr lang="en-GB" sz="1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Joiners v leavers</a:t>
            </a:r>
            <a:endParaRPr sz="14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